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134805010" r:id="rId2"/>
    <p:sldId id="2147470815" r:id="rId3"/>
    <p:sldId id="2147470821" r:id="rId4"/>
    <p:sldId id="2147470822" r:id="rId5"/>
    <p:sldId id="2147470823" r:id="rId6"/>
    <p:sldId id="2147470826" r:id="rId7"/>
    <p:sldId id="2147470850" r:id="rId8"/>
    <p:sldId id="2147470829" r:id="rId9"/>
    <p:sldId id="2147470861" r:id="rId10"/>
    <p:sldId id="2147470862" r:id="rId11"/>
    <p:sldId id="2147470863" r:id="rId12"/>
    <p:sldId id="2147470830" r:id="rId13"/>
    <p:sldId id="2147470832" r:id="rId14"/>
    <p:sldId id="2147470833" r:id="rId15"/>
    <p:sldId id="2147470864" r:id="rId16"/>
    <p:sldId id="2147470865" r:id="rId17"/>
    <p:sldId id="2147470866" r:id="rId18"/>
    <p:sldId id="2147470867" r:id="rId19"/>
    <p:sldId id="2147470868" r:id="rId20"/>
    <p:sldId id="2147470869" r:id="rId21"/>
    <p:sldId id="2147470871" r:id="rId22"/>
    <p:sldId id="2147470870" r:id="rId23"/>
    <p:sldId id="2147470872" r:id="rId24"/>
    <p:sldId id="2147470873" r:id="rId25"/>
    <p:sldId id="2147470874" r:id="rId26"/>
    <p:sldId id="21348050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66AC"/>
    <a:srgbClr val="DA281C"/>
    <a:srgbClr val="F0F0F0"/>
    <a:srgbClr val="00B05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1753" autoAdjust="0"/>
  </p:normalViewPr>
  <p:slideViewPr>
    <p:cSldViewPr snapToGrid="0">
      <p:cViewPr varScale="1">
        <p:scale>
          <a:sx n="98" d="100"/>
          <a:sy n="98" d="100"/>
        </p:scale>
        <p:origin x="78" y="288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3/27/2025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大家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好，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今天跟大家分享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Fortinet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AWS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上的安全连接与流量威胁检测方案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6FFC-1B8A-F2B2-35B2-242A66B01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16DF0-4C85-C00E-4AAF-9093E3A01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8B6F5-44FD-BEB0-532E-45B259791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9224B-E64A-7BD6-29F1-6F5F74FFF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5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CACB5-C1AD-4462-CC29-3EA5E08E9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9DC0B-9E1D-DE21-F6BD-D4B203BC9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70ABF-1E07-4EB4-586C-09718A1D8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97F6-8ED4-9A91-765D-D31C7CF35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38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9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49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06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E9F9-C8AF-93FF-16FB-3583931F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AD996-D7D0-5124-2722-948EBC1A1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CEB43-7BE5-6D6F-34A9-3E79CBE5E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572B6-8D25-502F-4B8D-7A759D70B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58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3A4C-73FF-B843-8477-7B23C5AF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7174C-B0DF-67E1-58D3-05647CC11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567E8-FE24-4D2E-4DF7-D6A5A70FB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BD90-4223-B347-9231-D9914A943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6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2E67-D0BF-8177-D70A-457963B20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91978-1BC3-2243-FA4B-C518FBE89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9C02D-081D-6234-458D-FE6270583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rgbClr val="000000"/>
                </a:solidFill>
                <a:cs typeface="Arial" panose="020B0604020202090204" pitchFamily="34" charset="0"/>
              </a:rPr>
              <a:t>性能参考：</a:t>
            </a:r>
            <a:r>
              <a:rPr lang="en-US" altLang="zh-CN" sz="1200" dirty="0">
                <a:solidFill>
                  <a:srgbClr val="000000"/>
                </a:solidFill>
                <a:cs typeface="Arial" panose="020B0604020202090204" pitchFamily="34" charset="0"/>
              </a:rPr>
              <a:t>https://help.aliyun.com/zh/ens/what-is-elb?spm=a2c4g.11186623.help-menu-62684.d_3_3_0_0.62c06a29X2lmZv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0D9C-289C-124D-A792-EAC560BEA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13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F1D7-3781-A5B1-2130-447F47B2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BE135-C918-D5A9-4DAC-BBE177B12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7CF96-D3C0-C8B4-25E5-E710533C5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A46B4-C689-416A-DBE1-078EC7F5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46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09B2-7F9C-4292-7E2E-2DB444CD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CA891-1F9F-4DC1-5EC5-9012597BB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6A732-4AE8-6D89-7478-AF3322D66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8ECF-FA4B-2CEF-C4B8-AD3CFE77D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2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9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1AC7-76B3-7558-EAFA-54C67236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E8BE6-7A2E-5E35-4AC5-C0777B636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D468F-76E3-F5B9-9742-23CB61DEF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EF36-036A-C903-B50F-D7AF600EF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4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889C-3385-9091-CD89-A29D94BE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14210-527D-12AB-8BAD-1A1B6B64C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2877B-B164-791A-46D3-C8DEF6BD5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9D45C-949D-7D07-10D6-681239FAF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26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0A87-3757-8653-B5D2-BAE8F9740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9F96C-8665-8EF3-46AB-9C137EE5C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FFED9-8D8F-EA9F-3F80-D89AFF6E5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AFEE-91B8-F8D0-2867-AD8BBEE67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81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FEA83-896E-755F-D273-B9B6858E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7E8CA-1C5F-E98C-4554-DFB83435B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6AB5-BC4D-6E67-D086-3E5EB34FE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A773A-74F9-8B28-E221-66D3238B8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87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30F8-A50B-309A-B16C-AE728FB5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E4648-8BFA-4053-4BE6-F71CA4738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5C3F8-3427-3B4B-713A-C89378CA2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3E26-674E-0E67-6440-07C4A0A0A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0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1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9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52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7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8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8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3B1D-BD0C-D4AA-0C20-EA09BC05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17AC1-6C2B-665D-03A7-9C0FAE094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8485C1-2648-AA8B-DC15-C2BB04110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A12F5-BF5F-02E2-235B-FA752D1AC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  <p:sldLayoutId id="2147483675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828" y="2980155"/>
            <a:ext cx="10138677" cy="1534889"/>
          </a:xfrm>
        </p:spPr>
        <p:txBody>
          <a:bodyPr/>
          <a:lstStyle/>
          <a:p>
            <a:r>
              <a:rPr lang="en-US" altLang="zh-CN" sz="4800" dirty="0"/>
              <a:t>Fortinet Scale deploy with Ali ENS</a:t>
            </a:r>
            <a:br>
              <a:rPr lang="en-US" altLang="zh-CN" sz="4800" dirty="0"/>
            </a:br>
            <a:br>
              <a:rPr lang="en-US" altLang="zh-CN" dirty="0"/>
            </a:b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LiuGang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4C297-86F9-009E-365B-ADC61F32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DC502649-B466-983F-4840-9D70C9DF95BF}"/>
              </a:ext>
            </a:extLst>
          </p:cNvPr>
          <p:cNvSpPr txBox="1"/>
          <p:nvPr/>
        </p:nvSpPr>
        <p:spPr>
          <a:xfrm>
            <a:off x="458589" y="171678"/>
            <a:ext cx="30091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99C4F-260B-5763-B7B8-808EA768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1567835"/>
            <a:ext cx="11394141" cy="349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99B63-4B10-BEC8-1AEA-9B169F34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3521"/>
            <a:ext cx="12192000" cy="58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8D11-95F4-3C7B-E421-77DAABC0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D73F09A8-2A13-F411-3B22-38F095DF117A}"/>
              </a:ext>
            </a:extLst>
          </p:cNvPr>
          <p:cNvSpPr txBox="1"/>
          <p:nvPr/>
        </p:nvSpPr>
        <p:spPr>
          <a:xfrm>
            <a:off x="458589" y="171678"/>
            <a:ext cx="30091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E20C8-4598-C0C4-8CB9-FCEA51F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7" y="855366"/>
            <a:ext cx="10219765" cy="48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1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699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EIP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7379-F2B2-C643-0654-C6D4BF20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1583827"/>
            <a:ext cx="11347064" cy="36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77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102A-4D61-2776-9A67-27E6566E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" y="802074"/>
            <a:ext cx="11358282" cy="3687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30CC5-3276-C8A4-BCD7-D3026532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49" y="2768593"/>
            <a:ext cx="11358282" cy="36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4884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Server CLB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FEEE-66EC-04D3-41E1-E608B9E7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899494"/>
            <a:ext cx="11109692" cy="49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8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B1CE-4B34-71C7-47F1-EEBEE00A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EC68E4F3-A09E-30EE-EDB3-DA04B6203EA7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b="1" kern="12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Server CLB</a:t>
            </a:r>
            <a:r>
              <a:rPr lang="zh-CN" altLang="en-US" sz="3400" b="1" kern="12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配置</a:t>
            </a:r>
            <a:r>
              <a:rPr lang="en-US" altLang="zh-CN" sz="3400" b="1" kern="12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-2</a:t>
            </a:r>
            <a:endParaRPr lang="en-US" sz="3400" b="1" kern="1200" spc="0" baseline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204E3-5996-F4DC-CF06-71A9C8DC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" y="948046"/>
            <a:ext cx="9333186" cy="472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4DF5C-12BD-BEE2-4CCB-BC06E70A18C1}"/>
              </a:ext>
            </a:extLst>
          </p:cNvPr>
          <p:cNvSpPr txBox="1"/>
          <p:nvPr/>
        </p:nvSpPr>
        <p:spPr>
          <a:xfrm>
            <a:off x="561252" y="5997203"/>
            <a:ext cx="741581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端可以通过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X-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Fortwarded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-For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字段识别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client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真实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采用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层负载均衡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DBA40-F9F9-5ADC-CEE8-7435241E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943CDC13-8BFE-B20D-C5F0-D597891AC502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Server CLB</a:t>
            </a: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配置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-3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53EDE-C8B5-F096-9D58-64E1BA53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509777"/>
            <a:ext cx="10621476" cy="32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D3750-E5CE-EAF4-CBD4-61C73A7A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B4258E49-7A77-DC9D-A0A4-D9A628CA99B5}"/>
              </a:ext>
            </a:extLst>
          </p:cNvPr>
          <p:cNvSpPr txBox="1"/>
          <p:nvPr/>
        </p:nvSpPr>
        <p:spPr>
          <a:xfrm>
            <a:off x="458589" y="171678"/>
            <a:ext cx="309309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 CLB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6D93F-43D3-CF3A-CB3A-C19657D0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707209"/>
            <a:ext cx="10893246" cy="5139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66ACA-F1EE-072F-837A-FA0C52E0B690}"/>
              </a:ext>
            </a:extLst>
          </p:cNvPr>
          <p:cNvSpPr txBox="1"/>
          <p:nvPr/>
        </p:nvSpPr>
        <p:spPr>
          <a:xfrm>
            <a:off x="458589" y="6007675"/>
            <a:ext cx="476124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ENS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区域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性能按照设置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instance specification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属性设定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1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441A-B52D-9722-ED4A-BD91891E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BD4C6C13-8E7F-E467-6F19-EFB67940535D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FGT CLB</a:t>
            </a: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配置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-2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BDFE8-CF5D-8ACD-5A5F-661BB16E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10" y="997282"/>
            <a:ext cx="10238517" cy="486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1AE6-64F6-6B12-3E52-59539A60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1B44F-FF4C-3C0E-9A06-7AA53C7A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3"/>
            <a:ext cx="11499232" cy="5002165"/>
          </a:xfrm>
          <a:prstGeom prst="rect">
            <a:avLst/>
          </a:prstGeom>
          <a:noFill/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9616694A-D1A9-6C1F-3343-08FAD30484C6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FGT CLB</a:t>
            </a: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配置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-3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66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4ABE4-2793-9B4A-9B6A-667AA791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83" y="269443"/>
            <a:ext cx="10515600" cy="535120"/>
          </a:xfrm>
        </p:spPr>
        <p:txBody>
          <a:bodyPr/>
          <a:lstStyle/>
          <a:p>
            <a:r>
              <a:rPr lang="zh-CN" altLang="en-US" sz="3600" dirty="0"/>
              <a:t>场景验证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47063-689D-C144-9553-8EB3E9AC0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59424" y="769"/>
            <a:ext cx="9095357" cy="68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68">
            <a:extLst>
              <a:ext uri="{FF2B5EF4-FFF2-40B4-BE49-F238E27FC236}">
                <a16:creationId xmlns:a16="http://schemas.microsoft.com/office/drawing/2014/main" id="{D7B5233D-A942-A088-4443-C606DF7A4122}"/>
              </a:ext>
            </a:extLst>
          </p:cNvPr>
          <p:cNvSpPr txBox="1">
            <a:spLocks/>
          </p:cNvSpPr>
          <p:nvPr/>
        </p:nvSpPr>
        <p:spPr>
          <a:xfrm>
            <a:off x="285590" y="169468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defPPr>
              <a:defRPr lang="en-US"/>
            </a:defPPr>
            <a:lvl1pPr marR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Clr>
                <a:srgbClr val="FF0000"/>
              </a:buClr>
              <a:buSzPct val="100000"/>
              <a:buFont typeface="Wingdings"/>
              <a:buNone/>
              <a:tabLst>
                <a:tab pos="1341569" algn="l"/>
              </a:tabLst>
              <a:defRPr sz="24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ea typeface="BentonSans Medium"/>
                <a:cs typeface="Arial"/>
              </a:defRPr>
            </a:lvl1pPr>
            <a:lvl2pPr marL="1282088" marR="0" indent="-562439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2pPr>
            <a:lvl3pPr marL="2086417" marR="0" indent="-600554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3pPr>
            <a:lvl4pPr marL="2939553" marR="0" indent="-717110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4pPr>
            <a:lvl5pPr marL="3640577" marR="0" indent="-778915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5pPr>
            <a:lvl6pPr marL="381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6pPr>
            <a:lvl7pPr marL="444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7pPr>
            <a:lvl8pPr marL="508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8pPr>
            <a:lvl9pPr marL="571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网络架构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3" name="Shape 268">
            <a:extLst>
              <a:ext uri="{FF2B5EF4-FFF2-40B4-BE49-F238E27FC236}">
                <a16:creationId xmlns:a16="http://schemas.microsoft.com/office/drawing/2014/main" id="{6FC8B097-0C74-8B8E-9F3B-F44E6F0A3068}"/>
              </a:ext>
            </a:extLst>
          </p:cNvPr>
          <p:cNvSpPr txBox="1">
            <a:spLocks/>
          </p:cNvSpPr>
          <p:nvPr/>
        </p:nvSpPr>
        <p:spPr>
          <a:xfrm>
            <a:off x="285590" y="271030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设备信息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4" name="Shape 268">
            <a:extLst>
              <a:ext uri="{FF2B5EF4-FFF2-40B4-BE49-F238E27FC236}">
                <a16:creationId xmlns:a16="http://schemas.microsoft.com/office/drawing/2014/main" id="{36A81E54-7213-43BA-A697-0B256C39BDD6}"/>
              </a:ext>
            </a:extLst>
          </p:cNvPr>
          <p:cNvSpPr txBox="1">
            <a:spLocks/>
          </p:cNvSpPr>
          <p:nvPr/>
        </p:nvSpPr>
        <p:spPr>
          <a:xfrm>
            <a:off x="275479" y="474155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补充说明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2" name="Shape 268">
            <a:extLst>
              <a:ext uri="{FF2B5EF4-FFF2-40B4-BE49-F238E27FC236}">
                <a16:creationId xmlns:a16="http://schemas.microsoft.com/office/drawing/2014/main" id="{81843C78-77D3-219E-3AB2-09CF160F4C25}"/>
              </a:ext>
            </a:extLst>
          </p:cNvPr>
          <p:cNvSpPr txBox="1">
            <a:spLocks/>
          </p:cNvSpPr>
          <p:nvPr/>
        </p:nvSpPr>
        <p:spPr>
          <a:xfrm>
            <a:off x="285590" y="372593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验证步骤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05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A433E-6B3D-EAE6-FF45-26BD3282B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2F5C31D3-2A5D-5C14-BC8A-C1D80825CB03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测试验证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-1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63A05-039F-51FE-6829-B5ACEB95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39053"/>
            <a:ext cx="11172825" cy="4257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FFB7A-E877-579A-34A1-283A4BF0F04B}"/>
              </a:ext>
            </a:extLst>
          </p:cNvPr>
          <p:cNvSpPr txBox="1"/>
          <p:nvPr/>
        </p:nvSpPr>
        <p:spPr>
          <a:xfrm>
            <a:off x="686722" y="6341405"/>
            <a:ext cx="40489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直接通过防火墙进行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后地址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+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端口业务验证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4A302-355C-B847-BB74-1B00D5943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22" y="1545077"/>
            <a:ext cx="11239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079A-98D2-9CF7-6F05-F8426F16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841523A-E273-1D7C-C7FF-2C9A18D47040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测试验证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-2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4B0D2-1F0A-5268-4CC5-26EA08B16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0" y="-21527341"/>
            <a:ext cx="5644314" cy="7169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@小广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5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9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A96B8-EEB9-DA18-23BC-1B0D527E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78" y="902524"/>
            <a:ext cx="6484871" cy="27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783CCF2-A684-71E1-88C6-139444E9C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26" y="2467932"/>
            <a:ext cx="6445788" cy="367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97396-4CDC-BAE7-164F-4BDC7867C1E2}"/>
              </a:ext>
            </a:extLst>
          </p:cNvPr>
          <p:cNvSpPr txBox="1"/>
          <p:nvPr/>
        </p:nvSpPr>
        <p:spPr>
          <a:xfrm>
            <a:off x="459509" y="4761186"/>
            <a:ext cx="389882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对外服务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，可以正常访问业务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B5D7-C8A4-0D03-57F3-A9FBFE5D0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783327F9-7332-C91A-74AB-BDA0C763B345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测试验证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-3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C960666-675C-7A2C-B0C8-E9F2034AF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2" y="4068967"/>
            <a:ext cx="10899714" cy="203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100C0-8E63-2280-32DA-E5B2EEE67F6B}"/>
              </a:ext>
            </a:extLst>
          </p:cNvPr>
          <p:cNvSpPr txBox="1"/>
          <p:nvPr/>
        </p:nvSpPr>
        <p:spPr>
          <a:xfrm>
            <a:off x="649539" y="6212314"/>
            <a:ext cx="81515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防火墙上看到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已经被防火墙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服务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替换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100.64.64.X 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 服务器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LB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通过抓包可以看到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client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真实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5BA11B-D553-586D-6CCD-1CE38A26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78" y="808081"/>
            <a:ext cx="8789935" cy="32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4453B-F704-9705-556F-659358BEE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83042A14-FFA1-346D-25C1-EDD9770022EC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补充说明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</a:t>
            </a: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新增</a:t>
            </a:r>
            <a:r>
              <a:rPr lang="en-US" altLang="zh-CN" sz="3400" b="1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FGT</a:t>
            </a:r>
            <a:r>
              <a:rPr lang="zh-CN" altLang="en-US" sz="3400" b="1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需要操作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53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A0E6-407C-FE40-F3C8-0CC7081B3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DA871FE4-5443-8ED7-5D7A-FEBE2302FC37}"/>
              </a:ext>
            </a:extLst>
          </p:cNvPr>
          <p:cNvSpPr txBox="1"/>
          <p:nvPr/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补充说明</a:t>
            </a:r>
            <a:r>
              <a:rPr lang="en-US" altLang="zh-CN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-</a:t>
            </a:r>
            <a:r>
              <a:rPr lang="zh-CN" altLang="en-US" sz="3400" b="1" kern="1200" spc="0" baseline="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新增</a:t>
            </a:r>
            <a:r>
              <a:rPr lang="zh-CN" altLang="en-US" sz="3400" b="1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业务</a:t>
            </a:r>
            <a:r>
              <a:rPr lang="en-US" altLang="zh-CN" sz="3400" b="1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CLB</a:t>
            </a:r>
            <a:r>
              <a:rPr lang="zh-CN" altLang="en-US" sz="3400" b="1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+mj-cs"/>
              </a:rPr>
              <a:t>需要配置修改</a:t>
            </a:r>
            <a:endParaRPr lang="en-US" sz="3400" b="1" kern="1200" spc="0" baseline="0" dirty="0">
              <a:solidFill>
                <a:srgbClr val="000000"/>
              </a:solidFill>
              <a:latin typeface="+mj-lt"/>
              <a:ea typeface="Inter" panose="020B05020300000000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96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D776C-0EFF-9702-C188-3BAF18A6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 </a:t>
            </a:r>
            <a:r>
              <a:rPr lang="zh-CN" altLang="en-US"/>
              <a:t>环境专线对接架构</a:t>
            </a:r>
            <a:endParaRPr lang="en-US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2E9800A4-6BF9-B405-3DB4-8E6C40E7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1112482"/>
            <a:ext cx="5998752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DC9C1A-248C-7010-F56E-0D28DAEDC89F}"/>
              </a:ext>
            </a:extLst>
          </p:cNvPr>
          <p:cNvSpPr txBox="1"/>
          <p:nvPr/>
        </p:nvSpPr>
        <p:spPr>
          <a:xfrm>
            <a:off x="6300848" y="1165240"/>
            <a:ext cx="5601149" cy="2181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最外层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进行反向代理，实现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的弹性部署；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对业务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，同时策略中开启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SNAT</a:t>
            </a:r>
          </a:p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内层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对真实业务服务器进行服务器负载业务发布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ENS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环境下，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弹性部署和对业务南向流量的安全检测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外层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 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采用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7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层部署进行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SSL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卸载，内层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采用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TCP 4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层部署确保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可以识别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X-Forwarded-For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获取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client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真实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B8285CD-488F-D289-60F8-EB77FE4952D3}"/>
              </a:ext>
            </a:extLst>
          </p:cNvPr>
          <p:cNvSpPr/>
          <p:nvPr/>
        </p:nvSpPr>
        <p:spPr>
          <a:xfrm>
            <a:off x="2644588" y="473745"/>
            <a:ext cx="3024977" cy="3918961"/>
          </a:xfrm>
          <a:custGeom>
            <a:avLst/>
            <a:gdLst>
              <a:gd name="connsiteX0" fmla="*/ 2958353 w 3024977"/>
              <a:gd name="connsiteY0" fmla="*/ 46208 h 3918961"/>
              <a:gd name="connsiteX1" fmla="*/ 2832847 w 3024977"/>
              <a:gd name="connsiteY1" fmla="*/ 28279 h 3918961"/>
              <a:gd name="connsiteX2" fmla="*/ 1335741 w 3024977"/>
              <a:gd name="connsiteY2" fmla="*/ 377902 h 3918961"/>
              <a:gd name="connsiteX3" fmla="*/ 681318 w 3024977"/>
              <a:gd name="connsiteY3" fmla="*/ 1364020 h 3918961"/>
              <a:gd name="connsiteX4" fmla="*/ 170330 w 3024977"/>
              <a:gd name="connsiteY4" fmla="*/ 2260490 h 3918961"/>
              <a:gd name="connsiteX5" fmla="*/ 80683 w 3024977"/>
              <a:gd name="connsiteY5" fmla="*/ 3085243 h 3918961"/>
              <a:gd name="connsiteX6" fmla="*/ 0 w 3024977"/>
              <a:gd name="connsiteY6" fmla="*/ 3918961 h 391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4977" h="3918961">
                <a:moveTo>
                  <a:pt x="2958353" y="46208"/>
                </a:moveTo>
                <a:cubicBezTo>
                  <a:pt x="3030817" y="9602"/>
                  <a:pt x="3103282" y="-27003"/>
                  <a:pt x="2832847" y="28279"/>
                </a:cubicBezTo>
                <a:cubicBezTo>
                  <a:pt x="2562412" y="83561"/>
                  <a:pt x="1694329" y="155279"/>
                  <a:pt x="1335741" y="377902"/>
                </a:cubicBezTo>
                <a:cubicBezTo>
                  <a:pt x="977153" y="600526"/>
                  <a:pt x="875553" y="1050255"/>
                  <a:pt x="681318" y="1364020"/>
                </a:cubicBezTo>
                <a:cubicBezTo>
                  <a:pt x="487083" y="1677785"/>
                  <a:pt x="270436" y="1973619"/>
                  <a:pt x="170330" y="2260490"/>
                </a:cubicBezTo>
                <a:cubicBezTo>
                  <a:pt x="70224" y="2547361"/>
                  <a:pt x="109071" y="2808831"/>
                  <a:pt x="80683" y="3085243"/>
                </a:cubicBezTo>
                <a:cubicBezTo>
                  <a:pt x="52295" y="3361655"/>
                  <a:pt x="26147" y="3640308"/>
                  <a:pt x="0" y="3918961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D8C87F-7B58-7B4C-BA12-9D0249CEFA7D}"/>
              </a:ext>
            </a:extLst>
          </p:cNvPr>
          <p:cNvSpPr txBox="1"/>
          <p:nvPr/>
        </p:nvSpPr>
        <p:spPr>
          <a:xfrm>
            <a:off x="6301555" y="3442447"/>
            <a:ext cx="5849037" cy="2181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南向流量访问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，通过外侧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公网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进行访问，流量会被第一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层负载均衡反向代理给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接口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IP +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端口（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 DNAT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地址和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端口），防火墙通过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DNAT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将流量转给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的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IP+d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端口，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</a:t>
            </a: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Clb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反向将流量负载转发给真实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</a:p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北向流量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访问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internet,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直接通过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NAT Gateway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进行上网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7405BD-28E7-BDAE-A4D5-7892A28C2D72}"/>
              </a:ext>
            </a:extLst>
          </p:cNvPr>
          <p:cNvGrpSpPr/>
          <p:nvPr/>
        </p:nvGrpSpPr>
        <p:grpSpPr>
          <a:xfrm>
            <a:off x="301557" y="878541"/>
            <a:ext cx="5868138" cy="4707590"/>
            <a:chOff x="301557" y="878541"/>
            <a:chExt cx="5868138" cy="47075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3B4C667-B0D1-66E1-46A3-0D3EDC5CBE46}"/>
                </a:ext>
              </a:extLst>
            </p:cNvPr>
            <p:cNvGrpSpPr/>
            <p:nvPr/>
          </p:nvGrpSpPr>
          <p:grpSpPr>
            <a:xfrm>
              <a:off x="301557" y="878541"/>
              <a:ext cx="5868138" cy="4707590"/>
              <a:chOff x="301557" y="878541"/>
              <a:chExt cx="5868138" cy="470759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E709DF9-73E1-3961-F8FB-71FC87074449}"/>
                  </a:ext>
                </a:extLst>
              </p:cNvPr>
              <p:cNvGrpSpPr/>
              <p:nvPr/>
            </p:nvGrpSpPr>
            <p:grpSpPr>
              <a:xfrm>
                <a:off x="301557" y="878541"/>
                <a:ext cx="5415064" cy="4707590"/>
                <a:chOff x="301557" y="878541"/>
                <a:chExt cx="5415064" cy="470759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45471C7-5089-8F09-E027-3A2B14B45362}"/>
                    </a:ext>
                  </a:extLst>
                </p:cNvPr>
                <p:cNvGrpSpPr/>
                <p:nvPr/>
              </p:nvGrpSpPr>
              <p:grpSpPr>
                <a:xfrm>
                  <a:off x="301557" y="1107982"/>
                  <a:ext cx="5415064" cy="4478149"/>
                  <a:chOff x="301557" y="1107982"/>
                  <a:chExt cx="5415064" cy="447814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4D9FAB19-840A-9424-66ED-ED97B45B59E8}"/>
                      </a:ext>
                    </a:extLst>
                  </p:cNvPr>
                  <p:cNvSpPr txBox="1"/>
                  <p:nvPr/>
                </p:nvSpPr>
                <p:spPr>
                  <a:xfrm>
                    <a:off x="301557" y="1107982"/>
                    <a:ext cx="5415064" cy="4478149"/>
                  </a:xfrm>
                  <a:prstGeom prst="rect">
                    <a:avLst/>
                  </a:prstGeom>
                  <a:noFill/>
                  <a:ln w="9525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altLang="zh-CN" sz="10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ENS Vietnam</a:t>
                    </a: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17" name="Picture 16" descr="A logo with orange and black line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3CC3D59-764B-A5A6-3C08-8619A7D83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7180" y="1336387"/>
                    <a:ext cx="467868" cy="467868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orange circle with black background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A384136-A0A3-1C40-CBDD-6CA762825D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flipH="1">
                    <a:off x="2178994" y="1659377"/>
                    <a:ext cx="694717" cy="694717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orange circle with black background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54DDCA-5A48-4519-EF66-A8461BE960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flipH="1">
                    <a:off x="3230230" y="1659377"/>
                    <a:ext cx="694717" cy="694717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273">
                    <a:extLst>
                      <a:ext uri="{FF2B5EF4-FFF2-40B4-BE49-F238E27FC236}">
                        <a16:creationId xmlns:a16="http://schemas.microsoft.com/office/drawing/2014/main" id="{C0224C60-C3D3-4623-07AF-172E75528B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295695" y="2650668"/>
                    <a:ext cx="461313" cy="461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" name="Picture 273">
                    <a:extLst>
                      <a:ext uri="{FF2B5EF4-FFF2-40B4-BE49-F238E27FC236}">
                        <a16:creationId xmlns:a16="http://schemas.microsoft.com/office/drawing/2014/main" id="{752427BA-FB8B-DEB6-1D8E-612F21603B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3278869" y="2650667"/>
                    <a:ext cx="461313" cy="461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96C9527-5076-E693-E328-B1229AF62D3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8904" y="1843670"/>
                    <a:ext cx="52450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000" dirty="0" err="1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fgt</a:t>
                    </a:r>
                    <a:r>
                      <a:rPr lang="en-US" sz="10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 </a:t>
                    </a:r>
                    <a:r>
                      <a:rPr lang="en-US" sz="1000" dirty="0" err="1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clb</a:t>
                    </a: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AED40BB-9A7B-835F-5B7B-05181EAE90E3}"/>
                      </a:ext>
                    </a:extLst>
                  </p:cNvPr>
                  <p:cNvSpPr txBox="1"/>
                  <p:nvPr/>
                </p:nvSpPr>
                <p:spPr>
                  <a:xfrm>
                    <a:off x="3875426" y="2765907"/>
                    <a:ext cx="3257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000" dirty="0" err="1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fgt</a:t>
                    </a: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3C485A3-FD81-763A-C438-7A3F5C09BD9F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813" y="358660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0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server </a:t>
                    </a:r>
                    <a:r>
                      <a:rPr lang="en-US" sz="1000" dirty="0" err="1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clb</a:t>
                    </a:r>
                    <a:endParaRPr lang="en-US" sz="1000" dirty="0">
                      <a:solidFill>
                        <a:srgbClr val="000000"/>
                      </a:solidFill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48" name="图片 16">
                    <a:extLst>
                      <a:ext uri="{FF2B5EF4-FFF2-40B4-BE49-F238E27FC236}">
                        <a16:creationId xmlns:a16="http://schemas.microsoft.com/office/drawing/2014/main" id="{08A3060C-9616-7808-BC57-4EC1277FB6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710105" y="4414890"/>
                    <a:ext cx="457003" cy="426163"/>
                  </a:xfrm>
                  <a:prstGeom prst="rect">
                    <a:avLst/>
                  </a:prstGeom>
                </p:spPr>
              </p:pic>
              <p:pic>
                <p:nvPicPr>
                  <p:cNvPr id="49" name="图片 16">
                    <a:extLst>
                      <a:ext uri="{FF2B5EF4-FFF2-40B4-BE49-F238E27FC236}">
                        <a16:creationId xmlns:a16="http://schemas.microsoft.com/office/drawing/2014/main" id="{B9DF89AF-962D-831A-06B0-E9D48E4B4D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528506" y="4411461"/>
                    <a:ext cx="457003" cy="426163"/>
                  </a:xfrm>
                  <a:prstGeom prst="rect">
                    <a:avLst/>
                  </a:prstGeom>
                </p:spPr>
              </p:pic>
              <p:pic>
                <p:nvPicPr>
                  <p:cNvPr id="50" name="图片 16">
                    <a:extLst>
                      <a:ext uri="{FF2B5EF4-FFF2-40B4-BE49-F238E27FC236}">
                        <a16:creationId xmlns:a16="http://schemas.microsoft.com/office/drawing/2014/main" id="{8A2150DD-0122-271E-1C29-75534E1D10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25889" y="4411460"/>
                    <a:ext cx="457003" cy="426163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16">
                    <a:extLst>
                      <a:ext uri="{FF2B5EF4-FFF2-40B4-BE49-F238E27FC236}">
                        <a16:creationId xmlns:a16="http://schemas.microsoft.com/office/drawing/2014/main" id="{A06DD655-D3DD-3281-E265-CFE585C4AB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84003" y="4411459"/>
                    <a:ext cx="457003" cy="426163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182E228-72BF-3302-B04F-F029AD0ECF6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069" y="2675997"/>
                    <a:ext cx="543739" cy="2862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4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……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3413596-D92C-8394-E5A5-74B78A4202F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0823" y="1804255"/>
                    <a:ext cx="543739" cy="2862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456565">
                      <a:lnSpc>
                        <a:spcPct val="90000"/>
                      </a:lnSpc>
                      <a:spcBef>
                        <a:spcPts val="300"/>
                      </a:spcBef>
                    </a:pPr>
                    <a:r>
                      <a:rPr lang="en-US" sz="1400" dirty="0">
                        <a:solidFill>
                          <a:srgbClr val="000000"/>
                        </a:solidFill>
                        <a:cs typeface="Arial" panose="020B0604020202090204" pitchFamily="34" charset="0"/>
                      </a:rPr>
                      <a:t>……</a:t>
                    </a:r>
                  </a:p>
                </p:txBody>
              </p:sp>
            </p:grpSp>
            <p:sp>
              <p:nvSpPr>
                <p:cNvPr id="76" name="Cloud 75">
                  <a:extLst>
                    <a:ext uri="{FF2B5EF4-FFF2-40B4-BE49-F238E27FC236}">
                      <a16:creationId xmlns:a16="http://schemas.microsoft.com/office/drawing/2014/main" id="{9485F21D-85D9-B379-4A95-10E5B792CCCC}"/>
                    </a:ext>
                  </a:extLst>
                </p:cNvPr>
                <p:cNvSpPr/>
                <p:nvPr/>
              </p:nvSpPr>
              <p:spPr>
                <a:xfrm>
                  <a:off x="3550024" y="878541"/>
                  <a:ext cx="913383" cy="393328"/>
                </a:xfrm>
                <a:prstGeom prst="cloud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spcBef>
                      <a:spcPts val="300"/>
                    </a:spcBef>
                  </a:pPr>
                  <a:r>
                    <a:rPr lang="en-US" sz="800" dirty="0"/>
                    <a:t>internet</a:t>
                  </a:r>
                </a:p>
              </p:txBody>
            </p:sp>
          </p:grpSp>
          <p:pic>
            <p:nvPicPr>
              <p:cNvPr id="80" name="图片 4">
                <a:extLst>
                  <a:ext uri="{FF2B5EF4-FFF2-40B4-BE49-F238E27FC236}">
                    <a16:creationId xmlns:a16="http://schemas.microsoft.com/office/drawing/2014/main" id="{D7DB3541-EFC8-9DE1-D930-8046C72F3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9424" y="2675997"/>
                <a:ext cx="462384" cy="373671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1AFFD68-4D32-6F75-2AFA-8874BF2479AF}"/>
                  </a:ext>
                </a:extLst>
              </p:cNvPr>
              <p:cNvSpPr txBox="1"/>
              <p:nvPr/>
            </p:nvSpPr>
            <p:spPr>
              <a:xfrm>
                <a:off x="5298944" y="3084114"/>
                <a:ext cx="8707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6565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000" dirty="0" err="1">
                    <a:solidFill>
                      <a:srgbClr val="000000"/>
                    </a:solidFill>
                    <a:cs typeface="Arial" panose="020B0604020202090204" pitchFamily="34" charset="0"/>
                  </a:rPr>
                  <a:t>nat</a:t>
                </a:r>
                <a:r>
                  <a:rPr lang="en-US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 </a:t>
                </a:r>
                <a:r>
                  <a:rPr lang="en-US" altLang="zh-CN" sz="1000" dirty="0">
                    <a:solidFill>
                      <a:srgbClr val="000000"/>
                    </a:solidFill>
                    <a:cs typeface="Arial" panose="020B0604020202090204" pitchFamily="34" charset="0"/>
                  </a:rPr>
                  <a:t>gateway</a:t>
                </a:r>
                <a:endParaRPr lang="en-US" sz="1000" dirty="0">
                  <a:solidFill>
                    <a:srgbClr val="000000"/>
                  </a:solidFill>
                  <a:cs typeface="Arial" panose="020B0604020202090204" pitchFamily="34" charset="0"/>
                </a:endParaRPr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B3BA21-741B-1A1A-E008-DCF7FF15426F}"/>
                </a:ext>
              </a:extLst>
            </p:cNvPr>
            <p:cNvSpPr/>
            <p:nvPr/>
          </p:nvSpPr>
          <p:spPr>
            <a:xfrm>
              <a:off x="2923043" y="2429435"/>
              <a:ext cx="2939875" cy="2026024"/>
            </a:xfrm>
            <a:custGeom>
              <a:avLst/>
              <a:gdLst>
                <a:gd name="connsiteX0" fmla="*/ 115992 w 2939875"/>
                <a:gd name="connsiteY0" fmla="*/ 2026024 h 2026024"/>
                <a:gd name="connsiteX1" fmla="*/ 223569 w 2939875"/>
                <a:gd name="connsiteY1" fmla="*/ 1882589 h 2026024"/>
                <a:gd name="connsiteX2" fmla="*/ 2142016 w 2939875"/>
                <a:gd name="connsiteY2" fmla="*/ 1524000 h 2026024"/>
                <a:gd name="connsiteX3" fmla="*/ 2644039 w 2939875"/>
                <a:gd name="connsiteY3" fmla="*/ 537883 h 2026024"/>
                <a:gd name="connsiteX4" fmla="*/ 2939875 w 2939875"/>
                <a:gd name="connsiteY4" fmla="*/ 0 h 202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875" h="2026024">
                  <a:moveTo>
                    <a:pt x="115992" y="2026024"/>
                  </a:moveTo>
                  <a:cubicBezTo>
                    <a:pt x="945" y="1996142"/>
                    <a:pt x="-114102" y="1966260"/>
                    <a:pt x="223569" y="1882589"/>
                  </a:cubicBezTo>
                  <a:cubicBezTo>
                    <a:pt x="561240" y="1798918"/>
                    <a:pt x="1738604" y="1748118"/>
                    <a:pt x="2142016" y="1524000"/>
                  </a:cubicBezTo>
                  <a:cubicBezTo>
                    <a:pt x="2545428" y="1299882"/>
                    <a:pt x="2511063" y="791883"/>
                    <a:pt x="2644039" y="537883"/>
                  </a:cubicBezTo>
                  <a:cubicBezTo>
                    <a:pt x="2777015" y="283883"/>
                    <a:pt x="2858445" y="141941"/>
                    <a:pt x="2939875" y="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图片 78">
              <a:extLst>
                <a:ext uri="{FF2B5EF4-FFF2-40B4-BE49-F238E27FC236}">
                  <a16:creationId xmlns:a16="http://schemas.microsoft.com/office/drawing/2014/main" id="{F1251748-8E08-2565-72ED-3B21552E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4477" y="3414514"/>
              <a:ext cx="457003" cy="522289"/>
            </a:xfrm>
            <a:prstGeom prst="rect">
              <a:avLst/>
            </a:prstGeom>
          </p:spPr>
        </p:pic>
        <p:pic>
          <p:nvPicPr>
            <p:cNvPr id="4" name="图片 78">
              <a:extLst>
                <a:ext uri="{FF2B5EF4-FFF2-40B4-BE49-F238E27FC236}">
                  <a16:creationId xmlns:a16="http://schemas.microsoft.com/office/drawing/2014/main" id="{2B015CC1-B20B-D25B-90D3-1AC153BC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5171" y="3402526"/>
              <a:ext cx="457003" cy="5222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166DA7-E0C5-E4C9-53E7-1832814C8B04}"/>
                </a:ext>
              </a:extLst>
            </p:cNvPr>
            <p:cNvSpPr txBox="1"/>
            <p:nvPr/>
          </p:nvSpPr>
          <p:spPr>
            <a:xfrm>
              <a:off x="2721924" y="3500661"/>
              <a:ext cx="54373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6565">
                <a:lnSpc>
                  <a:spcPct val="90000"/>
                </a:lnSpc>
                <a:spcBef>
                  <a:spcPts val="300"/>
                </a:spcBef>
              </a:pPr>
              <a:r>
                <a:rPr lang="en-US" sz="1400" dirty="0">
                  <a:solidFill>
                    <a:srgbClr val="000000"/>
                  </a:solidFill>
                  <a:cs typeface="Arial" panose="020B0604020202090204" pitchFamily="34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35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82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E4A43-AE5A-F854-02FE-0E31DB2D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" y="1153688"/>
            <a:ext cx="11313459" cy="45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3038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75CCD-19BE-4C33-0F6C-E10D078EA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1634517"/>
            <a:ext cx="11143129" cy="33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64715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group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C75DB-A84F-B78F-D66A-A1688C10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8" y="1181867"/>
            <a:ext cx="10632141" cy="401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19325-85BE-9590-FDFD-5D680BCF3270}"/>
              </a:ext>
            </a:extLst>
          </p:cNvPr>
          <p:cNvSpPr txBox="1"/>
          <p:nvPr/>
        </p:nvSpPr>
        <p:spPr>
          <a:xfrm>
            <a:off x="744071" y="5629835"/>
            <a:ext cx="465544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测试环境开通全端口，生产测试可以按需开通相应端口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测试实例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59BE7-D80B-1678-0375-3766929C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" y="1259541"/>
            <a:ext cx="10892118" cy="371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2DA02-00CA-5D11-76B8-C3BA6E9B1016}"/>
              </a:ext>
            </a:extLst>
          </p:cNvPr>
          <p:cNvSpPr txBox="1"/>
          <p:nvPr/>
        </p:nvSpPr>
        <p:spPr>
          <a:xfrm>
            <a:off x="458589" y="5379452"/>
            <a:ext cx="5330305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镜像需要联系阿里云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ENS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团队来共享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90204" pitchFamily="34" charset="0"/>
              </a:rPr>
              <a:t>fortigate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镜像到阿里云账号内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测试环境部署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个业务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server 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0091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E8A56-511D-CC1F-D9FA-56BE6A19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092947"/>
            <a:ext cx="10781783" cy="46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C81D9-3933-75A0-E369-C2A5BF3C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C04B57F7-300C-1088-25BD-A9855421BC2B}"/>
              </a:ext>
            </a:extLst>
          </p:cNvPr>
          <p:cNvSpPr txBox="1"/>
          <p:nvPr/>
        </p:nvSpPr>
        <p:spPr>
          <a:xfrm>
            <a:off x="458589" y="171678"/>
            <a:ext cx="30091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实例部署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C55D4-E607-200B-50C3-B0992C06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" y="1169797"/>
            <a:ext cx="11528208" cy="45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6055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20409</TotalTime>
  <Words>698</Words>
  <Application>Microsoft Office PowerPoint</Application>
  <PresentationFormat>Widescreen</PresentationFormat>
  <Paragraphs>174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Inter</vt:lpstr>
      <vt:lpstr>微软雅黑</vt:lpstr>
      <vt:lpstr>Arial</vt:lpstr>
      <vt:lpstr>Wingdings</vt:lpstr>
      <vt:lpstr>Fortinet Theme</vt:lpstr>
      <vt:lpstr>Fortinet Scale deploy with Ali ENS  LiuGang</vt:lpstr>
      <vt:lpstr>场景验证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 环境专线对接架构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2553</cp:revision>
  <cp:lastPrinted>2021-03-23T01:37:48Z</cp:lastPrinted>
  <dcterms:created xsi:type="dcterms:W3CDTF">2021-03-23T01:37:48Z</dcterms:created>
  <dcterms:modified xsi:type="dcterms:W3CDTF">2025-03-27T05:23:38Z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